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2" r:id="rId15"/>
    <p:sldId id="273" r:id="rId16"/>
    <p:sldId id="274" r:id="rId17"/>
    <p:sldId id="275" r:id="rId18"/>
    <p:sldId id="276" r:id="rId19"/>
    <p:sldId id="283" r:id="rId20"/>
    <p:sldId id="284" r:id="rId21"/>
    <p:sldId id="285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8F04"/>
    <a:srgbClr val="FD8F03"/>
    <a:srgbClr val="FE8F00"/>
    <a:srgbClr val="2597FF"/>
    <a:srgbClr val="760000"/>
    <a:srgbClr val="D68B1C"/>
    <a:srgbClr val="FF9E1D"/>
    <a:srgbClr val="253600"/>
    <a:srgbClr val="552579"/>
    <a:srgbClr val="D0962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Styl s motivem 2 – zvýraznění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Styl s motivem 2 – zvýraznění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79" y="4956050"/>
            <a:ext cx="7940661" cy="763525"/>
          </a:xfr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079" y="5719575"/>
            <a:ext cx="7940661" cy="76352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98848"/>
            <a:ext cx="8093365" cy="6108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901950"/>
            <a:ext cx="8093365" cy="4428445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845" y="527605"/>
            <a:ext cx="6719019" cy="7635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9846" y="1443835"/>
            <a:ext cx="671901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369770"/>
            <a:ext cx="8229600" cy="5321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  <a:lvl3pPr algn="l">
              <a:defRPr sz="1800">
                <a:solidFill>
                  <a:schemeClr val="bg1"/>
                </a:solidFill>
              </a:defRPr>
            </a:lvl3pPr>
            <a:lvl4pPr algn="l">
              <a:defRPr sz="1600">
                <a:solidFill>
                  <a:schemeClr val="bg1"/>
                </a:solidFill>
              </a:defRPr>
            </a:lvl4pPr>
            <a:lvl5pPr algn="l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  <a:lvl3pPr algn="l">
              <a:defRPr sz="1800">
                <a:solidFill>
                  <a:schemeClr val="bg1"/>
                </a:solidFill>
              </a:defRPr>
            </a:lvl3pPr>
            <a:lvl4pPr algn="l">
              <a:defRPr sz="1600">
                <a:solidFill>
                  <a:schemeClr val="bg1"/>
                </a:solidFill>
              </a:defRPr>
            </a:lvl4pPr>
            <a:lvl5pPr algn="l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1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9399" y="5566870"/>
            <a:ext cx="5429384" cy="610820"/>
          </a:xfrm>
        </p:spPr>
        <p:txBody>
          <a:bodyPr>
            <a:noAutofit/>
          </a:bodyPr>
          <a:lstStyle/>
          <a:p>
            <a:r>
              <a:rPr lang="cs-CZ" dirty="0" smtClean="0"/>
              <a:t>MARKETINGOVÁ KAMPAŇ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430" y="4956050"/>
            <a:ext cx="8398775" cy="2286579"/>
          </a:xfrm>
        </p:spPr>
        <p:txBody>
          <a:bodyPr numCol="1">
            <a:noAutofit/>
          </a:bodyPr>
          <a:lstStyle/>
          <a:p>
            <a:pPr algn="l"/>
            <a:endParaRPr lang="en-US" sz="12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7179" y="3513797"/>
            <a:ext cx="6116821" cy="1747663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7178" y="3472140"/>
            <a:ext cx="6116821" cy="18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b="1" dirty="0" smtClean="0"/>
              <a:t>KOMUNIKAČNÍ CÍL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2054655"/>
            <a:ext cx="8093365" cy="4428445"/>
          </a:xfrm>
        </p:spPr>
        <p:txBody>
          <a:bodyPr/>
          <a:lstStyle/>
          <a:p>
            <a:r>
              <a:rPr lang="cs-CZ" dirty="0" smtClean="0"/>
              <a:t>Oslovení nových potencionálních zákazníků</a:t>
            </a:r>
          </a:p>
          <a:p>
            <a:r>
              <a:rPr lang="cs-CZ" dirty="0" smtClean="0"/>
              <a:t>Relevantní cílová skupina 27 – 50 let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7410" y="0"/>
            <a:ext cx="3314395" cy="94697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7410" y="-25228"/>
            <a:ext cx="3314395" cy="972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2490" y="3581705"/>
            <a:ext cx="6566315" cy="340695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914724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1199851"/>
            <a:ext cx="8093365" cy="61082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/>
              <a:t>KOMUNIKAČNÍ STRATEGIE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7924" y="1999589"/>
            <a:ext cx="8093365" cy="4428445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cs-CZ" dirty="0"/>
              <a:t>spolupráce s vinotékami </a:t>
            </a:r>
            <a:endParaRPr lang="cs-CZ" dirty="0" smtClean="0"/>
          </a:p>
          <a:p>
            <a:pPr lvl="1">
              <a:lnSpc>
                <a:spcPct val="150000"/>
              </a:lnSpc>
            </a:pPr>
            <a:r>
              <a:rPr lang="cs-CZ" dirty="0" smtClean="0"/>
              <a:t>besedy </a:t>
            </a:r>
            <a:r>
              <a:rPr lang="cs-CZ" dirty="0"/>
              <a:t>o cestování, nad dobrým </a:t>
            </a:r>
            <a:r>
              <a:rPr lang="cs-CZ" dirty="0" smtClean="0"/>
              <a:t>vínem</a:t>
            </a:r>
          </a:p>
          <a:p>
            <a:pPr lvl="0">
              <a:lnSpc>
                <a:spcPct val="150000"/>
              </a:lnSpc>
            </a:pPr>
            <a:r>
              <a:rPr lang="cs-CZ" dirty="0" smtClean="0"/>
              <a:t>spolupráce </a:t>
            </a:r>
            <a:r>
              <a:rPr lang="cs-CZ" dirty="0"/>
              <a:t>se svatebními salony 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spolupráce s golfovými hřišti, areály</a:t>
            </a:r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7410" y="0"/>
            <a:ext cx="3314395" cy="94697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7410" y="-25228"/>
            <a:ext cx="3314395" cy="972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22887">
            <a:off x="227006" y="4940611"/>
            <a:ext cx="2297780" cy="137866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72011">
            <a:off x="297761" y="2965689"/>
            <a:ext cx="1820403" cy="214423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61780">
            <a:off x="183090" y="1699740"/>
            <a:ext cx="2297780" cy="152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562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b="1" dirty="0" smtClean="0"/>
              <a:t>KOMUNIKAČNÍ SDĚLENÍ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0" y="2665476"/>
            <a:ext cx="7635250" cy="2443279"/>
          </a:xfrm>
          <a:ln w="38100">
            <a:solidFill>
              <a:schemeClr val="bg1"/>
            </a:solidFill>
          </a:ln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7200" i="1" dirty="0">
                <a:latin typeface="Aparajita" panose="020B0604020202020204" pitchFamily="34" charset="0"/>
                <a:cs typeface="Aparajita" panose="020B0604020202020204" pitchFamily="34" charset="0"/>
              </a:rPr>
              <a:t>CK Grand Afrika. Objevuj s </a:t>
            </a:r>
            <a:r>
              <a:rPr lang="cs-CZ" sz="720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profesionály</a:t>
            </a:r>
            <a:r>
              <a:rPr lang="cs-CZ" sz="7200" i="1" dirty="0"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  <a:p>
            <a:pPr marL="0" indent="0" algn="ctr">
              <a:buNone/>
            </a:pPr>
            <a:endParaRPr lang="cs-CZ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7410" y="0"/>
            <a:ext cx="3314395" cy="94697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7410" y="-25228"/>
            <a:ext cx="3314395" cy="97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9210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0726" y="1147428"/>
            <a:ext cx="8093365" cy="61082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NAŠE NÁVRHY NA ZLEPŠENÍ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4950" y="1531645"/>
            <a:ext cx="8093365" cy="4428445"/>
          </a:xfrm>
        </p:spPr>
        <p:txBody>
          <a:bodyPr/>
          <a:lstStyle/>
          <a:p>
            <a:r>
              <a:rPr lang="cs-CZ" dirty="0" smtClean="0"/>
              <a:t>INSTAGRAM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7410" y="-25228"/>
            <a:ext cx="3314395" cy="972198"/>
          </a:xfrm>
          <a:prstGeom prst="rect">
            <a:avLst/>
          </a:prstGeom>
        </p:spPr>
      </p:pic>
      <p:pic>
        <p:nvPicPr>
          <p:cNvPr id="5" name="Obrázek 4" descr="insta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97655" y="1549785"/>
            <a:ext cx="5946345" cy="532635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70828">
            <a:off x="504391" y="1572639"/>
            <a:ext cx="2219325" cy="20574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216879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4375" y="1443835"/>
            <a:ext cx="8093365" cy="61082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NAŠE NÁVRHY NA ZLEPŠENÍ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65195" y="2054655"/>
            <a:ext cx="8093365" cy="4751745"/>
          </a:xfrm>
        </p:spPr>
        <p:txBody>
          <a:bodyPr/>
          <a:lstStyle/>
          <a:p>
            <a:r>
              <a:rPr lang="cs-CZ" sz="3600" b="1" dirty="0" smtClean="0"/>
              <a:t>PR ČLÁNKY</a:t>
            </a:r>
          </a:p>
          <a:p>
            <a:pPr lvl="1"/>
            <a:r>
              <a:rPr lang="cs-CZ" dirty="0" smtClean="0"/>
              <a:t>CESTOVÁNÍ</a:t>
            </a:r>
          </a:p>
          <a:p>
            <a:pPr marL="457200" lvl="1" indent="0">
              <a:buNone/>
            </a:pPr>
            <a:r>
              <a:rPr lang="cs-CZ" dirty="0" smtClean="0"/>
              <a:t>	www.promotravel.cz</a:t>
            </a:r>
            <a:endParaRPr lang="cs-CZ" dirty="0"/>
          </a:p>
          <a:p>
            <a:pPr marL="457200" lvl="1" indent="0">
              <a:buNone/>
            </a:pPr>
            <a:r>
              <a:rPr lang="cs-CZ" dirty="0" smtClean="0"/>
              <a:t>	www.cestopisy.net</a:t>
            </a:r>
          </a:p>
          <a:p>
            <a:pPr lvl="1"/>
            <a:r>
              <a:rPr lang="cs-CZ" dirty="0" smtClean="0"/>
              <a:t>SVATBY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magazín </a:t>
            </a:r>
            <a:r>
              <a:rPr lang="cs-CZ" dirty="0"/>
              <a:t>Svět-žen.cz</a:t>
            </a:r>
            <a:endParaRPr lang="cs-CZ" dirty="0" smtClean="0"/>
          </a:p>
          <a:p>
            <a:pPr lvl="1"/>
            <a:r>
              <a:rPr lang="cs-CZ" dirty="0" smtClean="0"/>
              <a:t>PORTÁL STOVKOMAT.CZ</a:t>
            </a:r>
          </a:p>
          <a:p>
            <a:pPr lvl="1"/>
            <a:r>
              <a:rPr lang="cs-CZ" dirty="0" smtClean="0"/>
              <a:t>JAUDELAM.CZ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7410" y="-25228"/>
            <a:ext cx="3314395" cy="972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5529" y="1825263"/>
            <a:ext cx="4284916" cy="145251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414354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4375" y="1443835"/>
            <a:ext cx="8093365" cy="61082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NAŠE NÁVRHY NA ZLEPŠENÍ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PROPAGACE SVATEB</a:t>
            </a:r>
          </a:p>
          <a:p>
            <a:pPr lvl="1"/>
            <a:r>
              <a:rPr lang="cs-CZ" dirty="0" smtClean="0"/>
              <a:t>SPOLUPRÁCE B2B</a:t>
            </a:r>
          </a:p>
          <a:p>
            <a:pPr lvl="2"/>
            <a:r>
              <a:rPr lang="cs-CZ" dirty="0" smtClean="0"/>
              <a:t>svatby.cz </a:t>
            </a:r>
          </a:p>
          <a:p>
            <a:pPr lvl="2"/>
            <a:r>
              <a:rPr lang="cs-CZ" dirty="0"/>
              <a:t>svatební </a:t>
            </a:r>
            <a:r>
              <a:rPr lang="cs-CZ" dirty="0" smtClean="0"/>
              <a:t>agentura </a:t>
            </a:r>
            <a:r>
              <a:rPr lang="cs-CZ" dirty="0" err="1"/>
              <a:t>Katevent</a:t>
            </a:r>
            <a:endParaRPr lang="cs-CZ" dirty="0" smtClean="0"/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7410" y="-25228"/>
            <a:ext cx="3314395" cy="972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9505" y="1829673"/>
            <a:ext cx="1312521" cy="131252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786" y="5070063"/>
            <a:ext cx="1982626" cy="108619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6175" y="3784817"/>
            <a:ext cx="1478069" cy="137022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4151" y="2972182"/>
            <a:ext cx="1063948" cy="106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9329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4375" y="1443835"/>
            <a:ext cx="8093365" cy="61082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NAŠE NÁVRHY NA ZLEPŠENÍ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 smtClean="0"/>
              <a:t>STATEBNÍ CESTA - NOVÝ  PRODUKT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ová záložka na webu – svatební cesty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íce fotografií, videí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7410" y="-25228"/>
            <a:ext cx="3314395" cy="972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398"/>
          <a:stretch/>
        </p:blipFill>
        <p:spPr>
          <a:xfrm>
            <a:off x="2554717" y="4256768"/>
            <a:ext cx="4645385" cy="259598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276206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4375" y="1443835"/>
            <a:ext cx="8093365" cy="61082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HARMONOGRAM PROPAGACE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50635" y="2360065"/>
            <a:ext cx="8093365" cy="4428445"/>
          </a:xfrm>
        </p:spPr>
        <p:txBody>
          <a:bodyPr/>
          <a:lstStyle/>
          <a:p>
            <a:pPr marL="457200" lvl="1" indent="0">
              <a:buNone/>
            </a:pPr>
            <a:r>
              <a:rPr lang="cs-CZ" b="1" dirty="0"/>
              <a:t>Hlavní turistická </a:t>
            </a:r>
            <a:r>
              <a:rPr lang="cs-CZ" b="1" dirty="0" smtClean="0"/>
              <a:t>sezóna:</a:t>
            </a:r>
          </a:p>
          <a:p>
            <a:pPr marL="457200" lvl="1" indent="0">
              <a:buNone/>
            </a:pPr>
            <a:r>
              <a:rPr lang="cs-CZ" dirty="0" smtClean="0"/>
              <a:t>Červen – září</a:t>
            </a:r>
          </a:p>
          <a:p>
            <a:pPr marL="457200" lvl="1" indent="0">
              <a:buNone/>
            </a:pPr>
            <a:r>
              <a:rPr lang="cs-CZ" dirty="0" smtClean="0"/>
              <a:t>Prosince – únor 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r>
              <a:rPr lang="cs-CZ" b="1" dirty="0" smtClean="0"/>
              <a:t>Zaměřit se na jaro a podzim !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7410" y="-25228"/>
            <a:ext cx="3314395" cy="972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119"/>
          <a:stretch/>
        </p:blipFill>
        <p:spPr>
          <a:xfrm>
            <a:off x="6436465" y="2606194"/>
            <a:ext cx="2411275" cy="356494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330638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4375" y="1443835"/>
            <a:ext cx="8093365" cy="61082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HARMONOGRAM PROPAGACE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b="1" dirty="0" smtClean="0"/>
              <a:t>KVĚTEN - ČERVEN</a:t>
            </a:r>
          </a:p>
          <a:p>
            <a:pPr lvl="2"/>
            <a:r>
              <a:rPr lang="cs-CZ" dirty="0" smtClean="0"/>
              <a:t>Zaměřit se na sociální sítě</a:t>
            </a:r>
          </a:p>
          <a:p>
            <a:pPr lvl="2"/>
            <a:r>
              <a:rPr lang="cs-CZ" dirty="0" smtClean="0"/>
              <a:t>Navázat spolupráce s golfovými kluby, vinotékami, svatebními salóny</a:t>
            </a:r>
          </a:p>
          <a:p>
            <a:pPr lvl="2"/>
            <a:r>
              <a:rPr lang="cs-CZ" dirty="0" smtClean="0"/>
              <a:t>Spolupráce s CK či agenturami</a:t>
            </a:r>
          </a:p>
          <a:p>
            <a:pPr lvl="2"/>
            <a:r>
              <a:rPr lang="cs-CZ" dirty="0"/>
              <a:t>propagace svatebních cest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7410" y="-25228"/>
            <a:ext cx="3314395" cy="972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3640" y="3581705"/>
            <a:ext cx="3276295" cy="327629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795865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4375" y="1443835"/>
            <a:ext cx="8093365" cy="61082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HARMONOGRAM PROPAGACE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78" y="1853620"/>
            <a:ext cx="8093365" cy="4428445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ČERVEN - ZÁŘÍ</a:t>
            </a:r>
          </a:p>
          <a:p>
            <a:pPr lvl="2"/>
            <a:r>
              <a:rPr lang="cs-CZ" dirty="0" smtClean="0"/>
              <a:t>Sběr dat – videa, fotky, recenze</a:t>
            </a:r>
          </a:p>
          <a:p>
            <a:pPr lvl="2"/>
            <a:r>
              <a:rPr lang="cs-CZ" dirty="0" smtClean="0"/>
              <a:t>Vytvoření katalogu</a:t>
            </a:r>
          </a:p>
          <a:p>
            <a:pPr lvl="2"/>
            <a:r>
              <a:rPr lang="cs-CZ" dirty="0" smtClean="0"/>
              <a:t>Propagace svateb na sociálních sítích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7410" y="-25228"/>
            <a:ext cx="3314395" cy="972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3381" y="4565632"/>
            <a:ext cx="2875352" cy="212621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7173" y="2135157"/>
            <a:ext cx="2219325" cy="20574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3047" y="3998936"/>
            <a:ext cx="3680953" cy="166914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9292" y="5615235"/>
            <a:ext cx="1042615" cy="104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6556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b="1" dirty="0" smtClean="0"/>
              <a:t>CÍLE KAMPANĚ  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6" y="1901950"/>
            <a:ext cx="8856890" cy="4428445"/>
          </a:xfrm>
        </p:spPr>
        <p:txBody>
          <a:bodyPr>
            <a:normAutofit fontScale="92500" lnSpcReduction="20000"/>
          </a:bodyPr>
          <a:lstStyle/>
          <a:p>
            <a:r>
              <a:rPr lang="cs-CZ" sz="3500" b="1" dirty="0" smtClean="0"/>
              <a:t>HLAVNÍ CÍL</a:t>
            </a:r>
          </a:p>
          <a:p>
            <a:pPr lvl="1"/>
            <a:r>
              <a:rPr lang="cs-CZ" dirty="0" smtClean="0"/>
              <a:t>Zviditelnění CK Grand Afrika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500" b="1" dirty="0"/>
              <a:t>DÍLČÍ CÍLE</a:t>
            </a:r>
          </a:p>
          <a:p>
            <a:endParaRPr lang="cs-CZ" dirty="0"/>
          </a:p>
          <a:p>
            <a:pPr lvl="1"/>
            <a:r>
              <a:rPr lang="cs-CZ" dirty="0"/>
              <a:t>Zvýšit povědomí veřejnosti o CK</a:t>
            </a:r>
          </a:p>
          <a:p>
            <a:pPr lvl="1"/>
            <a:r>
              <a:rPr lang="cs-CZ" dirty="0"/>
              <a:t>Zvýšit zájem veřejnosti o projekt svatby v Africe </a:t>
            </a:r>
            <a:endParaRPr lang="cs-CZ" dirty="0" smtClean="0"/>
          </a:p>
          <a:p>
            <a:pPr lvl="1"/>
            <a:r>
              <a:rPr lang="cs-CZ" dirty="0" smtClean="0"/>
              <a:t>Zvýšit </a:t>
            </a:r>
            <a:r>
              <a:rPr lang="cs-CZ" dirty="0"/>
              <a:t>zájem veřejnosti o golfovou a vinařskou turistiku v Africe </a:t>
            </a:r>
            <a:endParaRPr lang="cs-CZ" dirty="0" smtClean="0"/>
          </a:p>
          <a:p>
            <a:pPr lvl="1"/>
            <a:r>
              <a:rPr lang="cs-CZ" dirty="0" smtClean="0"/>
              <a:t>Zvýšit </a:t>
            </a:r>
            <a:r>
              <a:rPr lang="cs-CZ" dirty="0"/>
              <a:t>zájem veřejnosti o ostatní </a:t>
            </a:r>
            <a:r>
              <a:rPr lang="cs-CZ" dirty="0" smtClean="0"/>
              <a:t>zájezdy</a:t>
            </a:r>
          </a:p>
          <a:p>
            <a:endParaRPr lang="cs-CZ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7410" y="0"/>
            <a:ext cx="3314395" cy="94697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7410" y="-25228"/>
            <a:ext cx="3314395" cy="97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4375" y="1443835"/>
            <a:ext cx="8093365" cy="61082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HARMONOGRAM PROPAGACET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ZÁŘÍ - PROSINEC</a:t>
            </a:r>
          </a:p>
          <a:p>
            <a:pPr lvl="2"/>
            <a:r>
              <a:rPr lang="cs-CZ" dirty="0" smtClean="0"/>
              <a:t>Články do časopisů, sociální sítě</a:t>
            </a:r>
          </a:p>
          <a:p>
            <a:pPr lvl="2"/>
            <a:r>
              <a:rPr lang="cs-CZ" dirty="0" smtClean="0"/>
              <a:t>Využít spolupráce s golfovými kluby, vinotékami, svatebními salóny</a:t>
            </a:r>
          </a:p>
          <a:p>
            <a:pPr lvl="2"/>
            <a:r>
              <a:rPr lang="cs-CZ" dirty="0" smtClean="0"/>
              <a:t>Reklamní materiály – letáky, katalogy</a:t>
            </a:r>
          </a:p>
          <a:p>
            <a:pPr lvl="2"/>
            <a:r>
              <a:rPr lang="cs-CZ" dirty="0"/>
              <a:t>Veletrh</a:t>
            </a:r>
          </a:p>
          <a:p>
            <a:pPr lvl="2"/>
            <a:r>
              <a:rPr lang="cs-CZ" dirty="0" smtClean="0"/>
              <a:t>účast </a:t>
            </a:r>
            <a:r>
              <a:rPr lang="cs-CZ" dirty="0"/>
              <a:t>na svatebním veletrhu v Praze</a:t>
            </a:r>
          </a:p>
          <a:p>
            <a:pPr lvl="2"/>
            <a:r>
              <a:rPr lang="cs-CZ" dirty="0" smtClean="0"/>
              <a:t>sociální </a:t>
            </a:r>
            <a:r>
              <a:rPr lang="cs-CZ" dirty="0"/>
              <a:t>sítě</a:t>
            </a:r>
          </a:p>
          <a:p>
            <a:pPr lvl="2"/>
            <a:r>
              <a:rPr lang="cs-CZ" dirty="0" smtClean="0"/>
              <a:t>B2B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7410" y="-25228"/>
            <a:ext cx="3314395" cy="972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1054" y="5243285"/>
            <a:ext cx="5037356" cy="167562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042373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5985" y="1146175"/>
            <a:ext cx="8093365" cy="61082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HARMONOGRAM PROPAGACE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cs-CZ" b="1" dirty="0" smtClean="0"/>
              <a:t>PROSINCEC – ÚNOR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Akční balíčky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Další svatební veletrh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Stejná propagace svateb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7410" y="-25228"/>
            <a:ext cx="3314395" cy="97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5087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14560" y="3123590"/>
            <a:ext cx="8093365" cy="61082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DĚKUJEME ZA POZORNOST </a:t>
            </a:r>
            <a:r>
              <a:rPr lang="cs-CZ" b="1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7410" y="-25228"/>
            <a:ext cx="3314395" cy="97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5662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b="1" dirty="0" smtClean="0"/>
              <a:t>METODIKA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54" y="2157268"/>
            <a:ext cx="8093365" cy="4428445"/>
          </a:xfrm>
        </p:spPr>
        <p:txBody>
          <a:bodyPr/>
          <a:lstStyle/>
          <a:p>
            <a:r>
              <a:rPr lang="cs-CZ" dirty="0" smtClean="0"/>
              <a:t>Zhodnocení současného marketingu CK</a:t>
            </a:r>
          </a:p>
          <a:p>
            <a:r>
              <a:rPr lang="cs-CZ" dirty="0" smtClean="0"/>
              <a:t>Analýza přímé a nepřímé konkurence</a:t>
            </a:r>
          </a:p>
          <a:p>
            <a:r>
              <a:rPr lang="cs-CZ" dirty="0" smtClean="0"/>
              <a:t>Analýza trhu </a:t>
            </a:r>
          </a:p>
          <a:p>
            <a:r>
              <a:rPr lang="cs-CZ" dirty="0" smtClean="0"/>
              <a:t>Návrhy na zlepšení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7410" y="0"/>
            <a:ext cx="3314395" cy="94697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7410" y="-25228"/>
            <a:ext cx="3314395" cy="972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5878" y="3887115"/>
            <a:ext cx="3503064" cy="306518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81472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1445775"/>
            <a:ext cx="8093365" cy="61082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/>
              <a:t>ZHODNOCENÍ SOUČASNÉ </a:t>
            </a:r>
            <a:br>
              <a:rPr lang="cs-CZ" sz="4000" b="1" dirty="0" smtClean="0"/>
            </a:br>
            <a:r>
              <a:rPr lang="cs-CZ" sz="4000" b="1" dirty="0" smtClean="0"/>
              <a:t>MARKETINGOVÉ KOMUNIKACE</a:t>
            </a:r>
            <a:endParaRPr lang="en-US" sz="4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7410" y="0"/>
            <a:ext cx="3314395" cy="94697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7410" y="-25228"/>
            <a:ext cx="3314395" cy="972198"/>
          </a:xfrm>
          <a:prstGeom prst="rect">
            <a:avLst/>
          </a:prstGeom>
        </p:spPr>
      </p:pic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2442807"/>
              </p:ext>
            </p:extLst>
          </p:nvPr>
        </p:nvGraphicFramePr>
        <p:xfrm>
          <a:off x="4113885" y="2665471"/>
          <a:ext cx="4581150" cy="3878421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943518"/>
                <a:gridCol w="2637632"/>
              </a:tblGrid>
              <a:tr h="34955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Podpora prodeje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Veletrhy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55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</a:rPr>
                        <a:t> 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Slevy a akce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55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Kalendář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55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>
                          <a:effectLst/>
                        </a:rPr>
                        <a:t>E-marketing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Webová prezentace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557">
                <a:tc rowSpan="4"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</a:rPr>
                        <a:t> 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Facebook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55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Linked in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55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Blog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55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 err="1">
                          <a:effectLst/>
                        </a:rPr>
                        <a:t>Youtube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55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Vztahy s veřejností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Rozhovory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204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u="none" strike="noStrike" dirty="0" smtClean="0">
                        <a:effectLst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B2B </a:t>
                      </a:r>
                      <a:r>
                        <a:rPr lang="cs-CZ" sz="1800" u="none" strike="noStrike" dirty="0" smtClean="0">
                          <a:effectLst/>
                        </a:rPr>
                        <a:t>spolupráce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204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 smtClean="0">
                          <a:effectLst/>
                        </a:rPr>
                        <a:t>Osobní</a:t>
                      </a:r>
                      <a:r>
                        <a:rPr lang="cs-CZ" sz="1800" b="1" u="none" strike="noStrike" baseline="0" dirty="0" smtClean="0">
                          <a:effectLst/>
                        </a:rPr>
                        <a:t> prodej</a:t>
                      </a:r>
                      <a:endParaRPr lang="cs-CZ" sz="1800" b="1" u="none" strike="noStrike" dirty="0" smtClean="0">
                        <a:effectLst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u="none" strike="noStrike" dirty="0" smtClean="0">
                        <a:effectLst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63" t="20637" r="43221" b="26509"/>
          <a:stretch/>
        </p:blipFill>
        <p:spPr>
          <a:xfrm>
            <a:off x="2093204" y="4596952"/>
            <a:ext cx="1990095" cy="223885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7" t="20637" r="69335" b="26509"/>
          <a:stretch/>
        </p:blipFill>
        <p:spPr>
          <a:xfrm>
            <a:off x="0" y="2361578"/>
            <a:ext cx="2067880" cy="22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2980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400" b="1" dirty="0" smtClean="0"/>
              <a:t>PODPORA PRODEJE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55" y="1657831"/>
            <a:ext cx="8551480" cy="3271738"/>
          </a:xfrm>
        </p:spPr>
        <p:txBody>
          <a:bodyPr>
            <a:normAutofit/>
          </a:bodyPr>
          <a:lstStyle/>
          <a:p>
            <a:pPr fontAlgn="b"/>
            <a:r>
              <a:rPr lang="cs-CZ" sz="2400" b="1" dirty="0"/>
              <a:t>Slevy a akce</a:t>
            </a:r>
          </a:p>
          <a:p>
            <a:pPr lvl="1" fontAlgn="b"/>
            <a:r>
              <a:rPr lang="cs-CZ" sz="2400" dirty="0"/>
              <a:t>Občasné slevy či akce CK na webových </a:t>
            </a:r>
            <a:r>
              <a:rPr lang="cs-CZ" sz="2400" dirty="0" smtClean="0"/>
              <a:t>stránkách</a:t>
            </a:r>
          </a:p>
          <a:p>
            <a:pPr fontAlgn="b"/>
            <a:r>
              <a:rPr lang="cs-CZ" sz="2400" b="1" dirty="0" smtClean="0"/>
              <a:t>Veletrhy</a:t>
            </a:r>
          </a:p>
          <a:p>
            <a:pPr lvl="1" fontAlgn="b"/>
            <a:r>
              <a:rPr lang="cs-CZ" sz="2400" dirty="0" smtClean="0"/>
              <a:t> Účast v roce 2015 a 2016 	</a:t>
            </a:r>
          </a:p>
          <a:p>
            <a:pPr fontAlgn="b"/>
            <a:r>
              <a:rPr lang="cs-CZ" sz="2400" b="1" dirty="0" smtClean="0"/>
              <a:t>Kalendář</a:t>
            </a:r>
          </a:p>
          <a:p>
            <a:pPr lvl="1" fontAlgn="b"/>
            <a:r>
              <a:rPr lang="cs-CZ" sz="2400" dirty="0" smtClean="0"/>
              <a:t>Vydání kalendáře pro rok 2016</a:t>
            </a:r>
          </a:p>
          <a:p>
            <a:pPr marL="457200" lvl="1" indent="0" fontAlgn="b">
              <a:buNone/>
            </a:pPr>
            <a:endParaRPr lang="cs-CZ" sz="2400" b="1" dirty="0"/>
          </a:p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739540" y="4547726"/>
            <a:ext cx="5344675" cy="21852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HODNOCENÍ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- nedostačující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- velké mezery v komunikaci s veřejností</a:t>
            </a:r>
          </a:p>
          <a:p>
            <a:endParaRPr lang="cs-CZ" sz="2400" b="1" dirty="0">
              <a:solidFill>
                <a:schemeClr val="bg1"/>
              </a:solidFill>
            </a:endParaRPr>
          </a:p>
          <a:p>
            <a:endParaRPr lang="cs-CZ" sz="2400" b="1" dirty="0">
              <a:solidFill>
                <a:schemeClr val="bg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7" t="20637" r="69335" b="26509"/>
          <a:stretch/>
        </p:blipFill>
        <p:spPr>
          <a:xfrm>
            <a:off x="407608" y="4471831"/>
            <a:ext cx="2067880" cy="22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9967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b="1" dirty="0" smtClean="0"/>
              <a:t>E-MARKETING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"/>
            <a:r>
              <a:rPr lang="cs-CZ" sz="2600" b="1" dirty="0" smtClean="0"/>
              <a:t>Webová prezentace</a:t>
            </a:r>
          </a:p>
          <a:p>
            <a:pPr marL="457200" lvl="1" indent="0" fontAlgn="b">
              <a:buNone/>
            </a:pPr>
            <a:r>
              <a:rPr lang="cs-CZ" sz="2600" b="1" dirty="0"/>
              <a:t>	</a:t>
            </a:r>
            <a:r>
              <a:rPr lang="cs-CZ" sz="2600" dirty="0" smtClean="0"/>
              <a:t>+ Struktura webu</a:t>
            </a:r>
          </a:p>
          <a:p>
            <a:pPr marL="0" indent="0" fontAlgn="b">
              <a:buNone/>
            </a:pPr>
            <a:r>
              <a:rPr lang="cs-CZ" sz="2600" dirty="0" smtClean="0"/>
              <a:t>	+ SEO</a:t>
            </a:r>
          </a:p>
          <a:p>
            <a:pPr marL="0" indent="0" fontAlgn="b">
              <a:buNone/>
            </a:pPr>
            <a:endParaRPr lang="cs-CZ" sz="2600" dirty="0"/>
          </a:p>
          <a:p>
            <a:pPr fontAlgn="b"/>
            <a:r>
              <a:rPr lang="cs-CZ" sz="2600" b="1" dirty="0" err="1" smtClean="0"/>
              <a:t>Facebook</a:t>
            </a:r>
            <a:endParaRPr lang="cs-CZ" sz="2600" b="1" dirty="0"/>
          </a:p>
          <a:p>
            <a:pPr lvl="1" fontAlgn="b"/>
            <a:r>
              <a:rPr lang="cs-CZ" sz="2600" dirty="0"/>
              <a:t>n</a:t>
            </a:r>
            <a:r>
              <a:rPr lang="cs-CZ" sz="2600" dirty="0" smtClean="0"/>
              <a:t>epravidelná sdílení novinek, fotek či videí</a:t>
            </a:r>
          </a:p>
          <a:p>
            <a:pPr lvl="1" fontAlgn="b"/>
            <a:endParaRPr lang="cs-CZ" sz="2600" dirty="0"/>
          </a:p>
          <a:p>
            <a:pPr fontAlgn="b"/>
            <a:r>
              <a:rPr lang="cs-CZ" sz="2600" b="1" dirty="0" err="1"/>
              <a:t>Linked</a:t>
            </a:r>
            <a:r>
              <a:rPr lang="cs-CZ" sz="2600" b="1" dirty="0"/>
              <a:t> </a:t>
            </a:r>
            <a:r>
              <a:rPr lang="cs-CZ" sz="2600" b="1" dirty="0" smtClean="0"/>
              <a:t>in</a:t>
            </a:r>
          </a:p>
          <a:p>
            <a:pPr lvl="1" fontAlgn="b"/>
            <a:r>
              <a:rPr lang="cs-CZ" sz="2600" dirty="0"/>
              <a:t>ž</a:t>
            </a:r>
            <a:r>
              <a:rPr lang="cs-CZ" sz="2600" dirty="0" smtClean="0"/>
              <a:t>ádné sdílení obsahu</a:t>
            </a:r>
          </a:p>
          <a:p>
            <a:pPr lvl="1" fontAlgn="b"/>
            <a:endParaRPr lang="cs-CZ" sz="2600" dirty="0"/>
          </a:p>
          <a:p>
            <a:pPr fontAlgn="b"/>
            <a:r>
              <a:rPr lang="cs-CZ" sz="2600" b="1" dirty="0" smtClean="0"/>
              <a:t>Blog</a:t>
            </a:r>
          </a:p>
          <a:p>
            <a:pPr lvl="1" fontAlgn="b"/>
            <a:r>
              <a:rPr lang="cs-CZ" sz="2600" dirty="0" smtClean="0"/>
              <a:t>málo příspěvků, špatná aktualizace</a:t>
            </a:r>
          </a:p>
          <a:p>
            <a:pPr lvl="1" fontAlgn="b"/>
            <a:endParaRPr lang="cs-CZ" sz="2600" dirty="0"/>
          </a:p>
          <a:p>
            <a:pPr fontAlgn="b"/>
            <a:r>
              <a:rPr lang="cs-CZ" sz="2600" b="1" dirty="0" err="1" smtClean="0"/>
              <a:t>Youtube</a:t>
            </a:r>
            <a:endParaRPr lang="cs-CZ" sz="2600" b="1" dirty="0" smtClean="0"/>
          </a:p>
          <a:p>
            <a:pPr lvl="1" fontAlgn="b"/>
            <a:r>
              <a:rPr lang="cs-CZ" sz="2600" dirty="0"/>
              <a:t>ž</a:t>
            </a:r>
            <a:r>
              <a:rPr lang="cs-CZ" sz="2600" dirty="0" smtClean="0"/>
              <a:t>ádná videa</a:t>
            </a:r>
            <a:endParaRPr lang="cs-CZ" sz="2600" dirty="0"/>
          </a:p>
          <a:p>
            <a:endParaRPr lang="cs-CZ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7410" y="0"/>
            <a:ext cx="3314395" cy="94697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7410" y="-25228"/>
            <a:ext cx="3314395" cy="972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54973" r="-34990" b="-1"/>
          <a:stretch/>
        </p:blipFill>
        <p:spPr>
          <a:xfrm rot="748659">
            <a:off x="7059204" y="1830939"/>
            <a:ext cx="1855235" cy="1855235"/>
          </a:xfrm>
          <a:prstGeom prst="flowChartAlternateProcess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81284">
            <a:off x="5371337" y="3830483"/>
            <a:ext cx="2326542" cy="127460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3473" y="3562299"/>
            <a:ext cx="1071562" cy="10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775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b="1" dirty="0" smtClean="0"/>
              <a:t>VZTAHY S VEŘEJNOSTÍ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"/>
            <a:r>
              <a:rPr lang="cs-CZ" dirty="0" smtClean="0"/>
              <a:t>Rozhovory</a:t>
            </a:r>
            <a:endParaRPr lang="cs-CZ" dirty="0"/>
          </a:p>
          <a:p>
            <a:pPr marL="457200" lvl="1" indent="0" fontAlgn="b">
              <a:buNone/>
            </a:pPr>
            <a:r>
              <a:rPr lang="cs-CZ" dirty="0" smtClean="0"/>
              <a:t>+ internetové a tištěné média </a:t>
            </a:r>
          </a:p>
          <a:p>
            <a:pPr marL="457200" lvl="1" indent="0" fontAlgn="b">
              <a:buNone/>
            </a:pPr>
            <a:r>
              <a:rPr lang="cs-CZ" dirty="0" smtClean="0"/>
              <a:t>+ cestovatelské besedy</a:t>
            </a:r>
          </a:p>
          <a:p>
            <a:pPr marL="457200" lvl="1" indent="0" fontAlgn="b">
              <a:buNone/>
            </a:pPr>
            <a:endParaRPr lang="cs-CZ" dirty="0"/>
          </a:p>
          <a:p>
            <a:pPr fontAlgn="b"/>
            <a:r>
              <a:rPr lang="cs-CZ" dirty="0"/>
              <a:t>B2B </a:t>
            </a:r>
            <a:r>
              <a:rPr lang="cs-CZ" dirty="0" smtClean="0"/>
              <a:t>spolupráce</a:t>
            </a:r>
          </a:p>
          <a:p>
            <a:pPr marL="0" indent="0" fontAlgn="b">
              <a:buNone/>
            </a:pPr>
            <a:r>
              <a:rPr lang="cs-CZ" dirty="0"/>
              <a:t>	</a:t>
            </a:r>
            <a:r>
              <a:rPr lang="cs-CZ" dirty="0" smtClean="0"/>
              <a:t>+ spolupráce se Safari Indie</a:t>
            </a:r>
            <a:endParaRPr lang="cs-CZ" dirty="0"/>
          </a:p>
          <a:p>
            <a:endParaRPr lang="cs-CZ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7410" y="0"/>
            <a:ext cx="3314395" cy="94697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7410" y="-25228"/>
            <a:ext cx="3314395" cy="972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63" t="20637" r="43221" b="26509"/>
          <a:stretch/>
        </p:blipFill>
        <p:spPr>
          <a:xfrm>
            <a:off x="6534607" y="4345230"/>
            <a:ext cx="1990095" cy="223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6779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749245"/>
            <a:ext cx="8093365" cy="61082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/>
              <a:t>Výhody či nevýhody v porovnání s </a:t>
            </a:r>
            <a:r>
              <a:rPr lang="cs-CZ" sz="4000" b="1" u="sng" dirty="0" smtClean="0"/>
              <a:t>přímou</a:t>
            </a:r>
            <a:r>
              <a:rPr lang="cs-CZ" sz="4000" b="1" dirty="0" smtClean="0"/>
              <a:t>  konkurencí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147" y="2665475"/>
            <a:ext cx="8093365" cy="4428445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NEVÝHODY</a:t>
            </a:r>
          </a:p>
          <a:p>
            <a:pPr>
              <a:buFontTx/>
              <a:buChar char="-"/>
            </a:pPr>
            <a:r>
              <a:rPr lang="cs-CZ" dirty="0" smtClean="0"/>
              <a:t>Podobné služby v rámci balíčků</a:t>
            </a:r>
          </a:p>
          <a:p>
            <a:pPr>
              <a:buFontTx/>
              <a:buChar char="-"/>
            </a:pPr>
            <a:r>
              <a:rPr lang="cs-CZ" dirty="0" smtClean="0"/>
              <a:t>Všichni nabízí zájezdy na míru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VÝHODY</a:t>
            </a:r>
          </a:p>
          <a:p>
            <a:pPr>
              <a:buFontTx/>
              <a:buChar char="-"/>
            </a:pPr>
            <a:r>
              <a:rPr lang="cs-CZ" dirty="0" smtClean="0"/>
              <a:t>Možnost odlišit se – svatby, svatební cesty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7410" y="0"/>
            <a:ext cx="3314395" cy="94697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7410" y="-25228"/>
            <a:ext cx="3314395" cy="97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906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727" y="1650726"/>
            <a:ext cx="8093365" cy="61082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/>
              <a:t>Výhody či nevýhody v porovnání s </a:t>
            </a:r>
            <a:r>
              <a:rPr lang="cs-CZ" sz="4000" b="1" u="sng" dirty="0" smtClean="0"/>
              <a:t>nepřímou</a:t>
            </a:r>
            <a:r>
              <a:rPr lang="cs-CZ" sz="4000" b="1" dirty="0" smtClean="0"/>
              <a:t>  </a:t>
            </a:r>
            <a:r>
              <a:rPr lang="cs-CZ" sz="4000" b="1" dirty="0"/>
              <a:t>konkurencí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2818180"/>
            <a:ext cx="8093365" cy="4428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NEVÝHODY</a:t>
            </a:r>
          </a:p>
          <a:p>
            <a:pPr lvl="1"/>
            <a:r>
              <a:rPr lang="cs-CZ" dirty="0" smtClean="0"/>
              <a:t>Pestrá a vysoká škála nabídek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dirty="0" smtClean="0"/>
              <a:t>VÝHODY</a:t>
            </a:r>
          </a:p>
          <a:p>
            <a:pPr marL="457200" lvl="1" indent="0">
              <a:buNone/>
            </a:pPr>
            <a:r>
              <a:rPr lang="cs-CZ" dirty="0" smtClean="0"/>
              <a:t>- CENA </a:t>
            </a:r>
            <a:endParaRPr lang="cs-CZ" dirty="0"/>
          </a:p>
          <a:p>
            <a:pPr lvl="2">
              <a:buFontTx/>
              <a:buChar char="-"/>
            </a:pPr>
            <a:r>
              <a:rPr lang="cs-CZ" dirty="0"/>
              <a:t>daleko nižší než u nabízené nepřímé konkurence</a:t>
            </a:r>
          </a:p>
          <a:p>
            <a:pPr marL="0" lvl="1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7410" y="0"/>
            <a:ext cx="3314395" cy="94697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7410" y="-25228"/>
            <a:ext cx="3314395" cy="97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7610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374</Words>
  <Application>Microsoft Office PowerPoint</Application>
  <PresentationFormat>Předvádění na obrazovce (4:3)</PresentationFormat>
  <Paragraphs>156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Office Theme</vt:lpstr>
      <vt:lpstr>MARKETINGOVÁ KAMPAŇ</vt:lpstr>
      <vt:lpstr>CÍLE KAMPANĚ  ?</vt:lpstr>
      <vt:lpstr>METODIKA</vt:lpstr>
      <vt:lpstr>ZHODNOCENÍ SOUČASNÉ  MARKETINGOVÉ KOMUNIKACE</vt:lpstr>
      <vt:lpstr>PODPORA PRODEJE</vt:lpstr>
      <vt:lpstr>E-MARKETING</vt:lpstr>
      <vt:lpstr>VZTAHY S VEŘEJNOSTÍ</vt:lpstr>
      <vt:lpstr>Výhody či nevýhody v porovnání s přímou  konkurencí</vt:lpstr>
      <vt:lpstr>Výhody či nevýhody v porovnání s nepřímou  konkurencí</vt:lpstr>
      <vt:lpstr>KOMUNIKAČNÍ CÍL</vt:lpstr>
      <vt:lpstr>KOMUNIKAČNÍ STRATEGIE</vt:lpstr>
      <vt:lpstr>KOMUNIKAČNÍ SDĚLENÍ</vt:lpstr>
      <vt:lpstr>NAŠE NÁVRHY NA ZLEPŠENÍ  </vt:lpstr>
      <vt:lpstr>NAŠE NÁVRHY NA ZLEPŠENÍ  </vt:lpstr>
      <vt:lpstr>NAŠE NÁVRHY NA ZLEPŠENÍ  </vt:lpstr>
      <vt:lpstr>NAŠE NÁVRHY NA ZLEPŠENÍ  </vt:lpstr>
      <vt:lpstr>HARMONOGRAM PROPAGACE</vt:lpstr>
      <vt:lpstr>HARMONOGRAM PROPAGACE </vt:lpstr>
      <vt:lpstr>HARMONOGRAM PROPAGACE</vt:lpstr>
      <vt:lpstr>HARMONOGRAM PROPAGACET</vt:lpstr>
      <vt:lpstr>HARMONOGRAM PROPAGACE</vt:lpstr>
      <vt:lpstr>DĚKUJEME ZA POZORNOST 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Kamilenka</cp:lastModifiedBy>
  <cp:revision>93</cp:revision>
  <dcterms:created xsi:type="dcterms:W3CDTF">2013-08-21T19:17:07Z</dcterms:created>
  <dcterms:modified xsi:type="dcterms:W3CDTF">2018-07-12T20:39:52Z</dcterms:modified>
</cp:coreProperties>
</file>